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6" r:id="rId2"/>
    <p:sldId id="341" r:id="rId3"/>
    <p:sldId id="333" r:id="rId4"/>
    <p:sldId id="334" r:id="rId5"/>
  </p:sldIdLst>
  <p:sldSz cx="10287000" cy="6858000" type="35mm"/>
  <p:notesSz cx="6797675" cy="9926638"/>
  <p:defaultTextStyle>
    <a:defPPr>
      <a:defRPr lang="en-US"/>
    </a:defPPr>
    <a:lvl1pPr marL="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14">
          <p15:clr>
            <a:srgbClr val="A4A3A4"/>
          </p15:clr>
        </p15:guide>
        <p15:guide id="2" pos="5759">
          <p15:clr>
            <a:srgbClr val="A4A3A4"/>
          </p15:clr>
        </p15:guide>
        <p15:guide id="3" pos="2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y Perry" initials="N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E0B"/>
    <a:srgbClr val="FF0000"/>
    <a:srgbClr val="66FF33"/>
    <a:srgbClr val="E347C2"/>
    <a:srgbClr val="F96239"/>
    <a:srgbClr val="E5EE2A"/>
    <a:srgbClr val="ECF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3" autoAdjust="0"/>
    <p:restoredTop sz="79905" autoAdjust="0"/>
  </p:normalViewPr>
  <p:slideViewPr>
    <p:cSldViewPr showGuides="1">
      <p:cViewPr>
        <p:scale>
          <a:sx n="70" d="100"/>
          <a:sy n="70" d="100"/>
        </p:scale>
        <p:origin x="-72" y="-444"/>
      </p:cViewPr>
      <p:guideLst>
        <p:guide orient="horz" pos="3885"/>
        <p:guide pos="6479"/>
        <p:guide pos="32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4166555451754962E-2"/>
          <c:y val="0.102748208596496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Experiences of stigma and discrimination</c:v>
                </c:pt>
              </c:strCache>
            </c:strRef>
          </c:tx>
          <c:dPt>
            <c:idx val="2"/>
            <c:bubble3D val="0"/>
            <c:spPr>
              <a:solidFill>
                <a:schemeClr val="accent5"/>
              </a:solidFill>
            </c:spPr>
          </c:dPt>
          <c:cat>
            <c:strRef>
              <c:f>Sheet1!$A$2:$A$4</c:f>
              <c:strCache>
                <c:ptCount val="3"/>
                <c:pt idx="0">
                  <c:v>Positive experiences</c:v>
                </c:pt>
                <c:pt idx="1">
                  <c:v>Negative experiences</c:v>
                </c:pt>
                <c:pt idx="2">
                  <c:v>Self stigma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31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364490561414423"/>
          <c:y val="3.436714916980550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Negative Experiences</c:v>
                </c:pt>
              </c:strCache>
            </c:strRef>
          </c:tx>
          <c:dPt>
            <c:idx val="2"/>
            <c:bubble3D val="0"/>
            <c:spPr>
              <a:solidFill>
                <a:schemeClr val="accent5"/>
              </a:solidFill>
            </c:spPr>
          </c:dPt>
          <c:cat>
            <c:strRef>
              <c:f>Sheet1!$A$2:$A$5</c:f>
              <c:strCache>
                <c:ptCount val="4"/>
                <c:pt idx="0">
                  <c:v>Dentist</c:v>
                </c:pt>
                <c:pt idx="1">
                  <c:v>GP</c:v>
                </c:pt>
                <c:pt idx="2">
                  <c:v>Hospital</c:v>
                </c:pt>
                <c:pt idx="3">
                  <c:v>Public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183174829148777E-2"/>
          <c:y val="3.1483264012331966E-2"/>
          <c:w val="0.8262555357833804"/>
          <c:h val="0.87010102176147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Sheet1!$G$205</c:f>
              <c:strCache>
                <c:ptCount val="1"/>
                <c:pt idx="0">
                  <c:v>GP</c:v>
                </c:pt>
              </c:strCache>
            </c:strRef>
          </c:tx>
          <c:spPr>
            <a:solidFill>
              <a:srgbClr val="8064A2"/>
            </a:solidFill>
          </c:spPr>
          <c:invertIfNegative val="0"/>
          <c:cat>
            <c:strRef>
              <c:f>Sheet1!$F$206:$F$211</c:f>
              <c:strCache>
                <c:ptCount val="6"/>
                <c:pt idx="0">
                  <c:v>Fear being mistreated</c:v>
                </c:pt>
                <c:pt idx="1">
                  <c:v>Fear being discriminated</c:v>
                </c:pt>
                <c:pt idx="2">
                  <c:v>Treated differently</c:v>
                </c:pt>
                <c:pt idx="4">
                  <c:v>Avoided care</c:v>
                </c:pt>
                <c:pt idx="5">
                  <c:v>Felt refused care</c:v>
                </c:pt>
              </c:strCache>
            </c:strRef>
          </c:cat>
          <c:val>
            <c:numRef>
              <c:f>Sheet1!$G$206:$G$211</c:f>
              <c:numCache>
                <c:formatCode>General</c:formatCode>
                <c:ptCount val="6"/>
                <c:pt idx="0">
                  <c:v>23.66</c:v>
                </c:pt>
                <c:pt idx="1">
                  <c:v>22.94</c:v>
                </c:pt>
                <c:pt idx="2">
                  <c:v>10.39</c:v>
                </c:pt>
                <c:pt idx="4">
                  <c:v>12.9</c:v>
                </c:pt>
                <c:pt idx="5">
                  <c:v>4.66</c:v>
                </c:pt>
              </c:numCache>
            </c:numRef>
          </c:val>
        </c:ser>
        <c:ser>
          <c:idx val="1"/>
          <c:order val="1"/>
          <c:tx>
            <c:strRef>
              <c:f>Sheet1!$H$205</c:f>
              <c:strCache>
                <c:ptCount val="1"/>
                <c:pt idx="0">
                  <c:v>Dentist</c:v>
                </c:pt>
              </c:strCache>
            </c:strRef>
          </c:tx>
          <c:spPr>
            <a:solidFill>
              <a:srgbClr val="B5BE0E"/>
            </a:solidFill>
          </c:spPr>
          <c:invertIfNegative val="0"/>
          <c:cat>
            <c:strRef>
              <c:f>Sheet1!$F$206:$F$211</c:f>
              <c:strCache>
                <c:ptCount val="6"/>
                <c:pt idx="0">
                  <c:v>Fear being mistreated</c:v>
                </c:pt>
                <c:pt idx="1">
                  <c:v>Fear being discriminated</c:v>
                </c:pt>
                <c:pt idx="2">
                  <c:v>Treated differently</c:v>
                </c:pt>
                <c:pt idx="4">
                  <c:v>Avoided care</c:v>
                </c:pt>
                <c:pt idx="5">
                  <c:v>Felt refused care</c:v>
                </c:pt>
              </c:strCache>
            </c:strRef>
          </c:cat>
          <c:val>
            <c:numRef>
              <c:f>Sheet1!$H$206:$H$211</c:f>
              <c:numCache>
                <c:formatCode>General</c:formatCode>
                <c:ptCount val="6"/>
                <c:pt idx="0">
                  <c:v>34.049999999999997</c:v>
                </c:pt>
                <c:pt idx="1">
                  <c:v>33.69</c:v>
                </c:pt>
                <c:pt idx="2">
                  <c:v>18.28</c:v>
                </c:pt>
                <c:pt idx="4">
                  <c:v>18.28</c:v>
                </c:pt>
                <c:pt idx="5">
                  <c:v>7.17</c:v>
                </c:pt>
              </c:numCache>
            </c:numRef>
          </c:val>
        </c:ser>
        <c:ser>
          <c:idx val="2"/>
          <c:order val="2"/>
          <c:tx>
            <c:strRef>
              <c:f>Sheet1!$I$205</c:f>
              <c:strCache>
                <c:ptCount val="1"/>
                <c:pt idx="0">
                  <c:v>GUM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</c:spPr>
          <c:invertIfNegative val="0"/>
          <c:cat>
            <c:strRef>
              <c:f>Sheet1!$F$206:$F$211</c:f>
              <c:strCache>
                <c:ptCount val="6"/>
                <c:pt idx="0">
                  <c:v>Fear being mistreated</c:v>
                </c:pt>
                <c:pt idx="1">
                  <c:v>Fear being discriminated</c:v>
                </c:pt>
                <c:pt idx="2">
                  <c:v>Treated differently</c:v>
                </c:pt>
                <c:pt idx="4">
                  <c:v>Avoided care</c:v>
                </c:pt>
                <c:pt idx="5">
                  <c:v>Felt refused care</c:v>
                </c:pt>
              </c:strCache>
            </c:strRef>
          </c:cat>
          <c:val>
            <c:numRef>
              <c:f>Sheet1!$I$206:$I$211</c:f>
              <c:numCache>
                <c:formatCode>General</c:formatCode>
                <c:ptCount val="6"/>
                <c:pt idx="0">
                  <c:v>5.38</c:v>
                </c:pt>
                <c:pt idx="1">
                  <c:v>5.73</c:v>
                </c:pt>
                <c:pt idx="2">
                  <c:v>2.5099999999999998</c:v>
                </c:pt>
                <c:pt idx="4">
                  <c:v>3.58</c:v>
                </c:pt>
                <c:pt idx="5">
                  <c:v>2.5099999999999998</c:v>
                </c:pt>
              </c:numCache>
            </c:numRef>
          </c:val>
        </c:ser>
        <c:ser>
          <c:idx val="3"/>
          <c:order val="3"/>
          <c:tx>
            <c:strRef>
              <c:f>Sheet1!$J$205</c:f>
              <c:strCache>
                <c:ptCount val="1"/>
                <c:pt idx="0">
                  <c:v>Outpatient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Sheet1!$F$206:$F$211</c:f>
              <c:strCache>
                <c:ptCount val="6"/>
                <c:pt idx="0">
                  <c:v>Fear being mistreated</c:v>
                </c:pt>
                <c:pt idx="1">
                  <c:v>Fear being discriminated</c:v>
                </c:pt>
                <c:pt idx="2">
                  <c:v>Treated differently</c:v>
                </c:pt>
                <c:pt idx="4">
                  <c:v>Avoided care</c:v>
                </c:pt>
                <c:pt idx="5">
                  <c:v>Felt refused care</c:v>
                </c:pt>
              </c:strCache>
            </c:strRef>
          </c:cat>
          <c:val>
            <c:numRef>
              <c:f>Sheet1!$J$206:$J$211</c:f>
              <c:numCache>
                <c:formatCode>General</c:formatCode>
                <c:ptCount val="6"/>
                <c:pt idx="0">
                  <c:v>5.38</c:v>
                </c:pt>
                <c:pt idx="1">
                  <c:v>16.13</c:v>
                </c:pt>
                <c:pt idx="2">
                  <c:v>9.32</c:v>
                </c:pt>
                <c:pt idx="4">
                  <c:v>3.58</c:v>
                </c:pt>
                <c:pt idx="5">
                  <c:v>4.3</c:v>
                </c:pt>
              </c:numCache>
            </c:numRef>
          </c:val>
        </c:ser>
        <c:ser>
          <c:idx val="4"/>
          <c:order val="4"/>
          <c:tx>
            <c:strRef>
              <c:f>Sheet1!$K$205</c:f>
              <c:strCache>
                <c:ptCount val="1"/>
                <c:pt idx="0">
                  <c:v>Inpatient</c:v>
                </c:pt>
              </c:strCache>
            </c:strRef>
          </c:tx>
          <c:spPr>
            <a:solidFill>
              <a:srgbClr val="4BACC6">
                <a:lumMod val="40000"/>
                <a:lumOff val="60000"/>
              </a:srgbClr>
            </a:solidFill>
          </c:spPr>
          <c:invertIfNegative val="0"/>
          <c:cat>
            <c:strRef>
              <c:f>Sheet1!$F$206:$F$211</c:f>
              <c:strCache>
                <c:ptCount val="6"/>
                <c:pt idx="0">
                  <c:v>Fear being mistreated</c:v>
                </c:pt>
                <c:pt idx="1">
                  <c:v>Fear being discriminated</c:v>
                </c:pt>
                <c:pt idx="2">
                  <c:v>Treated differently</c:v>
                </c:pt>
                <c:pt idx="4">
                  <c:v>Avoided care</c:v>
                </c:pt>
                <c:pt idx="5">
                  <c:v>Felt refused care</c:v>
                </c:pt>
              </c:strCache>
            </c:strRef>
          </c:cat>
          <c:val>
            <c:numRef>
              <c:f>Sheet1!$K$206:$K$211</c:f>
              <c:numCache>
                <c:formatCode>General</c:formatCode>
                <c:ptCount val="6"/>
                <c:pt idx="0">
                  <c:v>16.850000000000001</c:v>
                </c:pt>
                <c:pt idx="1">
                  <c:v>14.34</c:v>
                </c:pt>
                <c:pt idx="2">
                  <c:v>8.6</c:v>
                </c:pt>
                <c:pt idx="4">
                  <c:v>5.73</c:v>
                </c:pt>
                <c:pt idx="5">
                  <c:v>4.66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164096"/>
        <c:axId val="353751424"/>
      </c:barChart>
      <c:catAx>
        <c:axId val="352164096"/>
        <c:scaling>
          <c:orientation val="minMax"/>
        </c:scaling>
        <c:delete val="0"/>
        <c:axPos val="b"/>
        <c:majorTickMark val="out"/>
        <c:minorTickMark val="none"/>
        <c:tickLblPos val="nextTo"/>
        <c:crossAx val="353751424"/>
        <c:crosses val="autoZero"/>
        <c:auto val="1"/>
        <c:lblAlgn val="ctr"/>
        <c:lblOffset val="100"/>
        <c:noMultiLvlLbl val="0"/>
      </c:catAx>
      <c:valAx>
        <c:axId val="353751424"/>
        <c:scaling>
          <c:orientation val="minMax"/>
        </c:scaling>
        <c:delete val="0"/>
        <c:axPos val="l"/>
        <c:majorGridlines>
          <c:spPr>
            <a:ln w="3175"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3521640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60E52-CE35-43BF-A18D-8B1013D69E02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84C99-738A-4E7E-98A3-F12D9E7FAE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919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1A7C1-8E9F-F746-BFDD-95BCFDEE496B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8013" y="744538"/>
            <a:ext cx="5581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08527-074D-CA45-9283-897DE83E6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0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08013" y="744538"/>
            <a:ext cx="558165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08527-074D-CA45-9283-897DE83E66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52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08527-074D-CA45-9283-897DE83E66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08527-074D-CA45-9283-897DE83E66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08527-074D-CA45-9283-897DE83E66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9250" y="2577600"/>
            <a:ext cx="5690754" cy="1218795"/>
          </a:xfrm>
        </p:spPr>
        <p:txBody>
          <a:bodyPr wrap="square" anchor="t" anchorCtr="0">
            <a:sp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9250" y="3979200"/>
            <a:ext cx="5670630" cy="1280351"/>
          </a:xfrm>
        </p:spPr>
        <p:txBody>
          <a:bodyPr wrap="square">
            <a:spAutoFit/>
          </a:bodyPr>
          <a:lstStyle>
            <a:lvl1pPr marL="0" indent="0" algn="l">
              <a:buNone/>
              <a:defRPr b="1">
                <a:solidFill>
                  <a:schemeClr val="accent2">
                    <a:lumMod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5" y="1468219"/>
            <a:ext cx="2995829" cy="97641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" y="6320821"/>
            <a:ext cx="10287000" cy="548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54864" rIns="109728" bIns="54864" rtlCol="0" anchor="ctr"/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www.martinfisherfoundation.org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78137">
            <a:off x="9106701" y="4863427"/>
            <a:ext cx="1260864" cy="19882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414820" y="5130657"/>
            <a:ext cx="3154261" cy="637097"/>
          </a:xfrm>
          <a:prstGeom prst="rect">
            <a:avLst/>
          </a:prstGeom>
        </p:spPr>
        <p:txBody>
          <a:bodyPr vert="horz" wrap="none" lIns="109728" tIns="54864" rIns="109728" bIns="54864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sz="1900" smtClean="0">
                <a:solidFill>
                  <a:schemeClr val="tx2"/>
                </a:solidFill>
              </a:rPr>
              <a:t>Celebration and launch of the</a:t>
            </a:r>
            <a:br>
              <a:rPr lang="en-GB" sz="1900" smtClean="0">
                <a:solidFill>
                  <a:schemeClr val="tx2"/>
                </a:solidFill>
              </a:rPr>
            </a:br>
            <a:r>
              <a:rPr lang="en-GB" sz="1900" smtClean="0">
                <a:solidFill>
                  <a:schemeClr val="tx2"/>
                </a:solidFill>
              </a:rPr>
              <a:t>Martin Fisher Foundation</a:t>
            </a:r>
            <a:endParaRPr lang="en-GB" sz="19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2" y="48024"/>
            <a:ext cx="10287001" cy="8028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29600" rIns="216000" bIns="86400" rtlCol="0" anchor="ctr">
            <a:spAutoFit/>
          </a:bodyPr>
          <a:lstStyle/>
          <a:p>
            <a:pPr algn="ctr"/>
            <a:r>
              <a:rPr lang="en-GB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MEMORIAL LECTURE SERIES: TOWARDS ZERO</a:t>
            </a:r>
            <a:endParaRPr lang="en-GB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2" b="1714"/>
          <a:stretch>
            <a:fillRect/>
          </a:stretch>
        </p:blipFill>
        <p:spPr bwMode="auto">
          <a:xfrm>
            <a:off x="581662" y="2530400"/>
            <a:ext cx="2820573" cy="2461773"/>
          </a:xfrm>
          <a:prstGeom prst="rect">
            <a:avLst/>
          </a:prstGeom>
          <a:noFill/>
          <a:ln w="38100">
            <a:gradFill flip="none" rotWithShape="1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3500000" scaled="1"/>
              <a:tileRect/>
            </a:gra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9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3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97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24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06374"/>
            <a:ext cx="2314575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06374"/>
            <a:ext cx="6772275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3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9250" y="2577600"/>
            <a:ext cx="5690754" cy="1218795"/>
          </a:xfrm>
        </p:spPr>
        <p:txBody>
          <a:bodyPr wrap="square" anchor="t" anchorCtr="0">
            <a:sp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9250" y="3979200"/>
            <a:ext cx="5670630" cy="1280351"/>
          </a:xfrm>
        </p:spPr>
        <p:txBody>
          <a:bodyPr wrap="square">
            <a:spAutoFit/>
          </a:bodyPr>
          <a:lstStyle>
            <a:lvl1pPr marL="0" indent="0" algn="l">
              <a:buNone/>
              <a:defRPr b="1">
                <a:solidFill>
                  <a:schemeClr val="accent2">
                    <a:lumMod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5" y="1468219"/>
            <a:ext cx="2995829" cy="97641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2" y="6320821"/>
            <a:ext cx="10287000" cy="5486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728" tIns="54864" rIns="109728" bIns="54864" rtlCol="0" anchor="ctr"/>
          <a:lstStyle/>
          <a:p>
            <a:pPr algn="ctr"/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www.martinfisherfoundation.org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78137">
            <a:off x="9106701" y="4863427"/>
            <a:ext cx="1260864" cy="19882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414820" y="5130657"/>
            <a:ext cx="3154261" cy="637097"/>
          </a:xfrm>
          <a:prstGeom prst="rect">
            <a:avLst/>
          </a:prstGeom>
        </p:spPr>
        <p:txBody>
          <a:bodyPr vert="horz" wrap="none" lIns="109728" tIns="54864" rIns="109728" bIns="54864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sz="1900" smtClean="0">
                <a:solidFill>
                  <a:schemeClr val="tx2"/>
                </a:solidFill>
              </a:rPr>
              <a:t>Celebration and launch of the</a:t>
            </a:r>
            <a:br>
              <a:rPr lang="en-GB" sz="1900" smtClean="0">
                <a:solidFill>
                  <a:schemeClr val="tx2"/>
                </a:solidFill>
              </a:rPr>
            </a:br>
            <a:r>
              <a:rPr lang="en-GB" sz="1900" smtClean="0">
                <a:solidFill>
                  <a:schemeClr val="tx2"/>
                </a:solidFill>
              </a:rPr>
              <a:t>Martin Fisher Foundation</a:t>
            </a:r>
            <a:endParaRPr lang="en-GB" sz="19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2" y="48024"/>
            <a:ext cx="10287001" cy="8028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16000" tIns="129600" rIns="216000" bIns="86400" rtlCol="0" anchor="ctr">
            <a:spAutoFit/>
          </a:bodyPr>
          <a:lstStyle/>
          <a:p>
            <a:pPr algn="ctr"/>
            <a:r>
              <a:rPr lang="en-GB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TRIBUTE AND LAUNCH OF THE FOUNDATION</a:t>
            </a:r>
            <a:endParaRPr lang="en-GB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2" b="1714"/>
          <a:stretch>
            <a:fillRect/>
          </a:stretch>
        </p:blipFill>
        <p:spPr bwMode="auto">
          <a:xfrm>
            <a:off x="581662" y="2530400"/>
            <a:ext cx="2820573" cy="2461773"/>
          </a:xfrm>
          <a:prstGeom prst="rect">
            <a:avLst/>
          </a:prstGeom>
          <a:noFill/>
          <a:ln w="38100">
            <a:gradFill flip="none" rotWithShape="1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13500000" scaled="1"/>
              <a:tileRect/>
            </a:gra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583435" y="5211351"/>
            <a:ext cx="2818800" cy="930988"/>
          </a:xfrm>
          <a:prstGeom prst="rect">
            <a:avLst/>
          </a:prstGeom>
          <a:solidFill>
            <a:schemeClr val="tx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86400" tIns="129600" rIns="86400" bIns="1296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GB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TOWARDS ZERO</a:t>
            </a:r>
            <a:br>
              <a:rPr lang="en-GB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</a:t>
            </a:r>
            <a:r>
              <a:rPr lang="en-GB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stigma, </a:t>
            </a:r>
            <a:r>
              <a:rPr lang="en-GB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</a:t>
            </a:r>
            <a:r>
              <a:rPr lang="en-GB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transmission, </a:t>
            </a:r>
            <a:r>
              <a:rPr lang="en-GB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</a:t>
            </a:r>
            <a:r>
              <a:rPr lang="en-GB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deaths</a:t>
            </a:r>
            <a:endParaRPr lang="en-GB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23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844" y="234563"/>
            <a:ext cx="1854206" cy="48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7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12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200151"/>
            <a:ext cx="4543425" cy="339407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200151"/>
            <a:ext cx="4543425" cy="3394075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90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9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70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273049"/>
            <a:ext cx="3384352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2"/>
            <a:ext cx="5750719" cy="5853113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2" y="1435102"/>
            <a:ext cx="3384352" cy="4691063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5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9"/>
            <a:ext cx="9258300" cy="1143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1E476-3F5A-4B82-940C-4E3EF54E74F3}" type="datetimeFigureOut">
              <a:rPr lang="en-GB" smtClean="0"/>
              <a:t>08/03/2021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3B08B-1C92-44BA-BBFA-F8155DEB2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8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martinfisherfoundation.org/zero-hiv-stigm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hyperlink" Target="mailto:gillian.dean2@nhs.net" TargetMode="External"/><Relationship Id="rId4" Type="http://schemas.openxmlformats.org/officeDocument/2006/relationships/hyperlink" Target="mailto:eileen.nixon1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19" y="5999063"/>
            <a:ext cx="1728192" cy="451311"/>
          </a:xfrm>
          <a:prstGeom prst="rect">
            <a:avLst/>
          </a:prstGeom>
        </p:spPr>
      </p:pic>
      <p:pic>
        <p:nvPicPr>
          <p:cNvPr id="7" name="Picture 6" hidden="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69" y="260648"/>
            <a:ext cx="1309029" cy="2701059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4502466" y="1362332"/>
            <a:ext cx="5184576" cy="2289409"/>
          </a:xfrm>
          <a:prstGeom prst="rect">
            <a:avLst/>
          </a:prstGeom>
        </p:spPr>
        <p:txBody>
          <a:bodyPr vert="horz" wrap="square" lIns="109728" tIns="54864" rIns="109728" bIns="54864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70000"/>
              </a:lnSpc>
            </a:pPr>
            <a:r>
              <a:rPr lang="en-GB" sz="6600" b="1" dirty="0">
                <a:solidFill>
                  <a:schemeClr val="accent1">
                    <a:lumMod val="75000"/>
                  </a:schemeClr>
                </a:solidFill>
              </a:rPr>
              <a:t>HIV &amp;</a:t>
            </a:r>
          </a:p>
          <a:p>
            <a:pPr algn="r">
              <a:lnSpc>
                <a:spcPct val="70000"/>
              </a:lnSpc>
            </a:pPr>
            <a:r>
              <a:rPr lang="en-GB" sz="6600" b="1" dirty="0">
                <a:solidFill>
                  <a:schemeClr val="accent2"/>
                </a:solidFill>
              </a:rPr>
              <a:t>Healthcare</a:t>
            </a:r>
          </a:p>
          <a:p>
            <a:pPr algn="r">
              <a:lnSpc>
                <a:spcPct val="70000"/>
              </a:lnSpc>
            </a:pPr>
            <a:r>
              <a:rPr lang="en-GB" sz="6600" b="1" dirty="0">
                <a:solidFill>
                  <a:schemeClr val="accent2"/>
                </a:solidFill>
              </a:rPr>
              <a:t>Stigma</a:t>
            </a:r>
            <a:endParaRPr lang="en-GB" sz="5400" b="1" dirty="0">
              <a:solidFill>
                <a:schemeClr val="accent2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495429" y="3941084"/>
            <a:ext cx="3726413" cy="443198"/>
          </a:xfrm>
          <a:prstGeom prst="rect">
            <a:avLst/>
          </a:prstGeom>
        </p:spPr>
        <p:txBody>
          <a:bodyPr vert="horz" wrap="square" lIns="109728" tIns="54864" rIns="109728" bIns="54864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2346" y="4384282"/>
            <a:ext cx="626469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b="1" dirty="0">
                <a:solidFill>
                  <a:srgbClr val="141414"/>
                </a:solidFill>
              </a:rPr>
              <a:t>Eileen Nixon</a:t>
            </a:r>
            <a:endParaRPr lang="en-GB" sz="1800" dirty="0">
              <a:solidFill>
                <a:srgbClr val="141414"/>
              </a:solidFill>
            </a:endParaRPr>
          </a:p>
          <a:p>
            <a:pPr algn="r"/>
            <a:r>
              <a:rPr lang="en-GB" sz="1700" dirty="0">
                <a:solidFill>
                  <a:srgbClr val="141414"/>
                </a:solidFill>
              </a:rPr>
              <a:t>Consultant Nurse, Brighton &amp; Sussex University Hospitals</a:t>
            </a:r>
          </a:p>
          <a:p>
            <a:pPr algn="r"/>
            <a:r>
              <a:rPr lang="en-GB" sz="1700" dirty="0">
                <a:solidFill>
                  <a:srgbClr val="141414"/>
                </a:solidFill>
              </a:rPr>
              <a:t>Brighton &amp; Hove HIV Stigma working group</a:t>
            </a:r>
          </a:p>
          <a:p>
            <a:pPr algn="r"/>
            <a:r>
              <a:rPr lang="en-GB" sz="1700" dirty="0">
                <a:solidFill>
                  <a:srgbClr val="141414"/>
                </a:solidFill>
              </a:rPr>
              <a:t>Towards Zero HIV Task-force</a:t>
            </a:r>
          </a:p>
          <a:p>
            <a:pPr algn="r"/>
            <a:r>
              <a:rPr lang="en-GB" sz="1700" dirty="0">
                <a:solidFill>
                  <a:srgbClr val="141414"/>
                </a:solidFill>
              </a:rPr>
              <a:t>Trustee of The Martin Fisher </a:t>
            </a:r>
            <a:r>
              <a:rPr lang="en-GB" sz="1700" dirty="0" smtClean="0">
                <a:solidFill>
                  <a:srgbClr val="141414"/>
                </a:solidFill>
              </a:rPr>
              <a:t>Foundation</a:t>
            </a:r>
            <a:endParaRPr lang="en-GB" sz="1700" dirty="0">
              <a:solidFill>
                <a:srgbClr val="141414"/>
              </a:solidFill>
              <a:effectLst/>
            </a:endParaRPr>
          </a:p>
        </p:txBody>
      </p:sp>
      <p:pic>
        <p:nvPicPr>
          <p:cNvPr id="4" name="Picture 2" descr="5 Steps to Reduce Stigma About Mental Illness | Psychology Tod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12" y="620688"/>
            <a:ext cx="387871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246956" y="0"/>
            <a:ext cx="0" cy="68580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0952" y="2507035"/>
            <a:ext cx="72008" cy="16556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5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6956" y="0"/>
            <a:ext cx="0" cy="68580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10952" y="2507035"/>
            <a:ext cx="72008" cy="16556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764704"/>
            <a:ext cx="92583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400" cap="all" dirty="0">
                <a:solidFill>
                  <a:srgbClr val="6E2B62"/>
                </a:solidFill>
                <a:latin typeface="+mn-lt"/>
              </a:rPr>
              <a:t>Brighton &amp; Hove</a:t>
            </a:r>
            <a:r>
              <a:rPr lang="en-GB" sz="4400" cap="all" dirty="0">
                <a:solidFill>
                  <a:srgbClr val="141414"/>
                </a:solidFill>
                <a:latin typeface="+mn-lt"/>
              </a:rPr>
              <a:t/>
            </a:r>
            <a:br>
              <a:rPr lang="en-GB" sz="4400" cap="all" dirty="0">
                <a:solidFill>
                  <a:srgbClr val="141414"/>
                </a:solidFill>
                <a:latin typeface="+mn-lt"/>
              </a:rPr>
            </a:br>
            <a:r>
              <a:rPr lang="en-GB" sz="4400" cap="all" dirty="0">
                <a:solidFill>
                  <a:schemeClr val="accent2"/>
                </a:solidFill>
                <a:latin typeface="+mn-lt"/>
              </a:rPr>
              <a:t>stigma data</a:t>
            </a:r>
            <a:r>
              <a:rPr lang="en-GB" cap="all" dirty="0">
                <a:solidFill>
                  <a:srgbClr val="141414"/>
                </a:solidFill>
                <a:latin typeface="YACkoM60Ufo 0"/>
              </a:rPr>
              <a:t/>
            </a:r>
            <a:br>
              <a:rPr lang="en-GB" cap="all" dirty="0">
                <a:solidFill>
                  <a:srgbClr val="141414"/>
                </a:solidFill>
                <a:latin typeface="YACkoM60Ufo 0"/>
              </a:rPr>
            </a:b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878289"/>
              </p:ext>
            </p:extLst>
          </p:nvPr>
        </p:nvGraphicFramePr>
        <p:xfrm>
          <a:off x="751012" y="1984754"/>
          <a:ext cx="3904084" cy="435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50281"/>
              </p:ext>
            </p:extLst>
          </p:nvPr>
        </p:nvGraphicFramePr>
        <p:xfrm>
          <a:off x="5647556" y="2276872"/>
          <a:ext cx="367240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410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980" y="404664"/>
            <a:ext cx="9258300" cy="1143000"/>
          </a:xfrm>
        </p:spPr>
        <p:txBody>
          <a:bodyPr>
            <a:noAutofit/>
          </a:bodyPr>
          <a:lstStyle/>
          <a:p>
            <a:pPr algn="l">
              <a:lnSpc>
                <a:spcPts val="3700"/>
              </a:lnSpc>
            </a:pPr>
            <a:r>
              <a:rPr lang="en-GB" cap="all" dirty="0">
                <a:solidFill>
                  <a:srgbClr val="6E2B62"/>
                </a:solidFill>
                <a:latin typeface="+mn-lt"/>
              </a:rPr>
              <a:t>South East England </a:t>
            </a:r>
            <a:r>
              <a:rPr lang="en-GB" cap="all" dirty="0">
                <a:solidFill>
                  <a:srgbClr val="000000"/>
                </a:solidFill>
                <a:latin typeface="+mn-lt"/>
              </a:rPr>
              <a:t/>
            </a:r>
            <a:br>
              <a:rPr lang="en-GB" cap="all" dirty="0">
                <a:solidFill>
                  <a:srgbClr val="000000"/>
                </a:solidFill>
                <a:latin typeface="+mn-lt"/>
              </a:rPr>
            </a:br>
            <a:r>
              <a:rPr lang="en-GB" cap="all" dirty="0">
                <a:solidFill>
                  <a:schemeClr val="accent2"/>
                </a:solidFill>
                <a:latin typeface="+mn-lt"/>
              </a:rPr>
              <a:t>Stigma experiences</a:t>
            </a:r>
            <a:endParaRPr lang="en-GB" cap="all" dirty="0">
              <a:solidFill>
                <a:schemeClr val="accent2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46956" y="0"/>
            <a:ext cx="0" cy="68580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0952" y="2507035"/>
            <a:ext cx="72008" cy="16556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883527"/>
              </p:ext>
            </p:extLst>
          </p:nvPr>
        </p:nvGraphicFramePr>
        <p:xfrm>
          <a:off x="534988" y="1700808"/>
          <a:ext cx="835292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7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92696"/>
            <a:ext cx="9258300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n-GB" sz="4400" cap="all" dirty="0">
                <a:solidFill>
                  <a:srgbClr val="6E2B62"/>
                </a:solidFill>
                <a:latin typeface="+mn-lt"/>
              </a:rPr>
              <a:t>The beginning of the end</a:t>
            </a:r>
            <a:r>
              <a:rPr lang="en-GB" sz="4400" cap="all" dirty="0">
                <a:solidFill>
                  <a:srgbClr val="9FC131"/>
                </a:solidFill>
                <a:latin typeface="+mn-lt"/>
              </a:rPr>
              <a:t/>
            </a:r>
            <a:br>
              <a:rPr lang="en-GB" sz="4400" cap="all" dirty="0">
                <a:solidFill>
                  <a:srgbClr val="9FC131"/>
                </a:solidFill>
                <a:latin typeface="+mn-lt"/>
              </a:rPr>
            </a:br>
            <a:r>
              <a:rPr lang="en-GB" sz="4400" cap="all" dirty="0">
                <a:solidFill>
                  <a:schemeClr val="accent2"/>
                </a:solidFill>
                <a:latin typeface="+mn-lt"/>
              </a:rPr>
              <a:t>of HIV stigma </a:t>
            </a:r>
            <a:r>
              <a:rPr lang="en-GB" sz="3600" cap="all" dirty="0">
                <a:solidFill>
                  <a:srgbClr val="9FC131"/>
                </a:solidFill>
                <a:latin typeface="YACkoM60Ufo 0"/>
              </a:rPr>
              <a:t/>
            </a:r>
            <a:br>
              <a:rPr lang="en-GB" sz="3600" cap="all" dirty="0">
                <a:solidFill>
                  <a:srgbClr val="9FC131"/>
                </a:solidFill>
                <a:latin typeface="YACkoM60Ufo 0"/>
              </a:rPr>
            </a:br>
            <a:endParaRPr lang="en-US" sz="3400" b="1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46956" y="0"/>
            <a:ext cx="0" cy="6858000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0952" y="2507035"/>
            <a:ext cx="72008" cy="16556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34988" y="2060848"/>
            <a:ext cx="92170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</a:rPr>
              <a:t>Reflect on your own perceptions /judgements of people living with </a:t>
            </a:r>
            <a:r>
              <a:rPr lang="en-GB" sz="2000" dirty="0" smtClean="0">
                <a:latin typeface="+mj-lt"/>
              </a:rPr>
              <a:t>HIV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Use </a:t>
            </a:r>
            <a:r>
              <a:rPr lang="en-GB" sz="2000" dirty="0">
                <a:latin typeface="+mj-lt"/>
              </a:rPr>
              <a:t>universal precautions appropriately when handling blood and body </a:t>
            </a:r>
            <a:r>
              <a:rPr lang="en-GB" sz="2000" dirty="0" smtClean="0">
                <a:latin typeface="+mj-lt"/>
              </a:rPr>
              <a:t>fluids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Challenge </a:t>
            </a:r>
            <a:r>
              <a:rPr lang="en-GB" sz="2000" dirty="0">
                <a:latin typeface="+mj-lt"/>
              </a:rPr>
              <a:t>prejudice or discriminatory behaviour towards people with </a:t>
            </a:r>
            <a:r>
              <a:rPr lang="en-GB" sz="2000" dirty="0" smtClean="0">
                <a:latin typeface="+mj-lt"/>
              </a:rPr>
              <a:t>HIV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Be </a:t>
            </a:r>
            <a:r>
              <a:rPr lang="en-GB" sz="2000" dirty="0">
                <a:latin typeface="+mj-lt"/>
              </a:rPr>
              <a:t>mindful that some people with HIV may have self-stigma or anticipated stigma and may interpret your actions differently than you </a:t>
            </a:r>
            <a:r>
              <a:rPr lang="en-GB" sz="2000" dirty="0" smtClean="0">
                <a:latin typeface="+mj-lt"/>
              </a:rPr>
              <a:t>intended</a:t>
            </a: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Show </a:t>
            </a:r>
            <a:r>
              <a:rPr lang="en-GB" sz="2000" dirty="0">
                <a:latin typeface="+mj-lt"/>
              </a:rPr>
              <a:t>your family and friends the Brighton &amp; Hove public awareness campaign </a:t>
            </a:r>
            <a:r>
              <a:rPr lang="en-GB" sz="2000" dirty="0">
                <a:latin typeface="+mj-lt"/>
                <a:hlinkClick r:id="rId3"/>
              </a:rPr>
              <a:t>here </a:t>
            </a:r>
            <a:endParaRPr lang="en-GB" sz="2000" dirty="0" smtClean="0">
              <a:latin typeface="+mj-lt"/>
            </a:endParaRPr>
          </a:p>
          <a:p>
            <a:pPr marL="342900" indent="-342900">
              <a:lnSpc>
                <a:spcPct val="15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j-lt"/>
              </a:rPr>
              <a:t>If </a:t>
            </a:r>
            <a:r>
              <a:rPr lang="en-GB" sz="2000" dirty="0">
                <a:latin typeface="+mj-lt"/>
              </a:rPr>
              <a:t>you would like to get involved please contact </a:t>
            </a:r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hlinkClick r:id="rId4"/>
              </a:rPr>
              <a:t>eileen.nixon1@nhs.net</a:t>
            </a:r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GB" sz="2000" dirty="0" smtClean="0">
                <a:latin typeface="+mj-lt"/>
              </a:rPr>
              <a:t> or </a:t>
            </a:r>
            <a:r>
              <a:rPr lang="en-GB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hlinkClick r:id="rId5"/>
              </a:rPr>
              <a:t>gillian.dean2@nhs.net</a:t>
            </a:r>
            <a:endParaRPr lang="en-GB" sz="2000" dirty="0" smtClean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2050" name="Picture 2" descr="It Starts With Me: I'm Stopping HIV – Boy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900" y="5517232"/>
            <a:ext cx="1196751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9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FF">
      <a:dk1>
        <a:sysClr val="windowText" lastClr="000000"/>
      </a:dk1>
      <a:lt1>
        <a:sysClr val="window" lastClr="FFFFFF"/>
      </a:lt1>
      <a:dk2>
        <a:srgbClr val="712B63"/>
      </a:dk2>
      <a:lt2>
        <a:srgbClr val="EEECE1"/>
      </a:lt2>
      <a:accent1>
        <a:srgbClr val="712B63"/>
      </a:accent1>
      <a:accent2>
        <a:srgbClr val="B5BE0E"/>
      </a:accent2>
      <a:accent3>
        <a:srgbClr val="FF3300"/>
      </a:accent3>
      <a:accent4>
        <a:srgbClr val="7F7F7F"/>
      </a:accent4>
      <a:accent5>
        <a:srgbClr val="0070C0"/>
      </a:accent5>
      <a:accent6>
        <a:srgbClr val="00B05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13692</TotalTime>
  <Words>131</Words>
  <Application>Microsoft Office PowerPoint</Application>
  <PresentationFormat>35mm Slides</PresentationFormat>
  <Paragraphs>23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Brighton &amp; Hove stigma data </vt:lpstr>
      <vt:lpstr>South East England  Stigma experiences</vt:lpstr>
      <vt:lpstr>The beginning of the end of HIV stigma  </vt:lpstr>
    </vt:vector>
  </TitlesOfParts>
  <Company>Home 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Gillian Dean</cp:lastModifiedBy>
  <cp:revision>321</cp:revision>
  <cp:lastPrinted>2017-12-14T15:51:01Z</cp:lastPrinted>
  <dcterms:created xsi:type="dcterms:W3CDTF">2015-09-09T13:48:55Z</dcterms:created>
  <dcterms:modified xsi:type="dcterms:W3CDTF">2021-03-08T16:54:58Z</dcterms:modified>
</cp:coreProperties>
</file>